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52"/>
  </p:notesMasterIdLst>
  <p:sldIdLst>
    <p:sldId id="424" r:id="rId2"/>
    <p:sldId id="403" r:id="rId3"/>
    <p:sldId id="423" r:id="rId4"/>
    <p:sldId id="406" r:id="rId5"/>
    <p:sldId id="407" r:id="rId6"/>
    <p:sldId id="408" r:id="rId7"/>
    <p:sldId id="409" r:id="rId8"/>
    <p:sldId id="410" r:id="rId9"/>
    <p:sldId id="414" r:id="rId10"/>
    <p:sldId id="417" r:id="rId11"/>
    <p:sldId id="413" r:id="rId12"/>
    <p:sldId id="411" r:id="rId13"/>
    <p:sldId id="416" r:id="rId14"/>
    <p:sldId id="415" r:id="rId15"/>
    <p:sldId id="418" r:id="rId16"/>
    <p:sldId id="419" r:id="rId17"/>
    <p:sldId id="421" r:id="rId18"/>
    <p:sldId id="420" r:id="rId19"/>
    <p:sldId id="422" r:id="rId20"/>
    <p:sldId id="256" r:id="rId21"/>
    <p:sldId id="297" r:id="rId22"/>
    <p:sldId id="296" r:id="rId23"/>
    <p:sldId id="282" r:id="rId24"/>
    <p:sldId id="387" r:id="rId25"/>
    <p:sldId id="388" r:id="rId26"/>
    <p:sldId id="389" r:id="rId27"/>
    <p:sldId id="390" r:id="rId28"/>
    <p:sldId id="391" r:id="rId29"/>
    <p:sldId id="392" r:id="rId30"/>
    <p:sldId id="385" r:id="rId31"/>
    <p:sldId id="386" r:id="rId32"/>
    <p:sldId id="285" r:id="rId33"/>
    <p:sldId id="384" r:id="rId34"/>
    <p:sldId id="287" r:id="rId35"/>
    <p:sldId id="288" r:id="rId36"/>
    <p:sldId id="290" r:id="rId37"/>
    <p:sldId id="293" r:id="rId38"/>
    <p:sldId id="284" r:id="rId39"/>
    <p:sldId id="289" r:id="rId40"/>
    <p:sldId id="394" r:id="rId41"/>
    <p:sldId id="298" r:id="rId42"/>
    <p:sldId id="402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300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66"/>
    <a:srgbClr val="CCFFCC"/>
    <a:srgbClr val="CCFFFF"/>
    <a:srgbClr val="FF99FF"/>
    <a:srgbClr val="CC6600"/>
    <a:srgbClr val="00CC99"/>
    <a:srgbClr val="CC99FF"/>
    <a:srgbClr val="FFC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D8C0F-24FF-4FDC-943D-EEB51844C783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BE9E0-BCC2-4A3B-B203-335CA2D1C8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9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b="1" dirty="0" smtClean="0"/>
              <a:t>主題內容</a:t>
            </a:r>
            <a:endParaRPr lang="en-US" altLang="zh-TW" b="1" dirty="0" smtClean="0"/>
          </a:p>
          <a:p>
            <a:pPr lvl="0"/>
            <a:r>
              <a:rPr lang="en-US" altLang="zh-TW" b="1" dirty="0" smtClean="0"/>
              <a:t>(</a:t>
            </a:r>
            <a:r>
              <a:rPr lang="zh-TW" altLang="zh-TW" b="1" dirty="0" smtClean="0"/>
              <a:t>作品說什麼、表達什麼</a:t>
            </a:r>
            <a:r>
              <a:rPr lang="en-US" altLang="zh-TW" b="1" dirty="0" smtClean="0"/>
              <a:t>)</a:t>
            </a:r>
          </a:p>
          <a:p>
            <a:pPr lvl="0"/>
            <a:r>
              <a:rPr lang="en-US" altLang="zh-TW" b="1" dirty="0" smtClean="0"/>
              <a:t>(</a:t>
            </a:r>
            <a:r>
              <a:rPr lang="zh-TW" altLang="en-US" b="1" dirty="0" smtClean="0"/>
              <a:t>事件、故事、抽象、即興、情緒、想像、寫實</a:t>
            </a:r>
            <a:r>
              <a:rPr lang="en-US" altLang="zh-TW" b="1" dirty="0" smtClean="0"/>
              <a:t>.)</a:t>
            </a:r>
            <a:endParaRPr lang="zh-TW" altLang="en-US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8B3DC-F5FA-4ED3-8B6C-0BD633DC31B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77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b="1" dirty="0" smtClean="0"/>
              <a:t>主題內容</a:t>
            </a:r>
            <a:endParaRPr lang="en-US" altLang="zh-TW" b="1" dirty="0" smtClean="0"/>
          </a:p>
          <a:p>
            <a:pPr lvl="0"/>
            <a:r>
              <a:rPr lang="en-US" altLang="zh-TW" b="1" dirty="0" smtClean="0"/>
              <a:t>(</a:t>
            </a:r>
            <a:r>
              <a:rPr lang="zh-TW" altLang="zh-TW" b="1" dirty="0" smtClean="0"/>
              <a:t>作品說什麼、表達什麼</a:t>
            </a:r>
            <a:r>
              <a:rPr lang="en-US" altLang="zh-TW" b="1" dirty="0" smtClean="0"/>
              <a:t>)</a:t>
            </a:r>
          </a:p>
          <a:p>
            <a:pPr lvl="0"/>
            <a:r>
              <a:rPr lang="en-US" altLang="zh-TW" b="1" dirty="0" smtClean="0"/>
              <a:t>(</a:t>
            </a:r>
            <a:r>
              <a:rPr lang="zh-TW" altLang="en-US" b="1" dirty="0" smtClean="0"/>
              <a:t>事件、故事、抽象、即興、情緒、想像、寫實</a:t>
            </a:r>
            <a:r>
              <a:rPr lang="en-US" altLang="zh-TW" b="1" dirty="0" smtClean="0"/>
              <a:t>.)</a:t>
            </a:r>
            <a:endParaRPr lang="zh-TW" altLang="en-US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8B3DC-F5FA-4ED3-8B6C-0BD633DC31BA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5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40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06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56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225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29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80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64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03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81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25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82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2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1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34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78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82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686B-FBDD-48A1-9FDB-21E96EE983B8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31041A1-2C49-482F-868A-4A25B1C87F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40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q=http://www.nipic.com/show/3/70/db2aceddee4d358a.html&amp;sa=U&amp;ei=DPA4U-qjCsjakAXgxIHoDQ&amp;ved=0CFEQ9QEwEg&amp;usg=AFQjCNEN7hTepk1vo-KbIbQOaeGS4qrnd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7311288" cy="2376264"/>
          </a:xfrm>
          <a:effectLst/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小小</a:t>
            </a:r>
            <a:r>
              <a:rPr lang="zh-TW" altLang="en-US" sz="60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藝</a:t>
            </a:r>
            <a:r>
              <a:rPr lang="zh-TW" altLang="en-US" sz="6000" b="1" cap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術</a:t>
            </a:r>
            <a:r>
              <a:rPr lang="zh-TW" altLang="en-US" sz="6000" b="1" cap="none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鑑</a:t>
            </a:r>
            <a:r>
              <a:rPr lang="zh-TW" altLang="en-US" sz="6000" b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賞</a:t>
            </a:r>
            <a:r>
              <a:rPr lang="zh-TW" altLang="en-US" sz="6000" b="1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zh-TW" sz="600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600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59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401724" y="188640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44" y="2811045"/>
            <a:ext cx="4610000" cy="46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D:\work\多媒體\美編ppt\080797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42" y="34593"/>
            <a:ext cx="46815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藝術與人文課程設計\愛心樹\圖檔\處理技巧\對比(黑貓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64544"/>
            <a:ext cx="3988218" cy="48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188079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反覆漸層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節奏秩序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平衡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調和比例對比統一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52320" y="4531270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對比</a:t>
            </a:r>
          </a:p>
        </p:txBody>
      </p:sp>
    </p:spTree>
    <p:extLst>
      <p:ext uri="{BB962C8B-B14F-4D97-AF65-F5344CB8AC3E}">
        <p14:creationId xmlns:p14="http://schemas.microsoft.com/office/powerpoint/2010/main" val="11598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4652" y="344488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2" name="Picture 6" descr="https://encrypted-tbn1.gstatic.com/images?q=tbn:ANd9GcTPQEVY-K_0cRZ9mzMF2kmm-vz0aK4PvCEUaBRXezOMgfGTxW6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632554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732240" y="4359012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秩序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9" descr="D:\work\多媒體\ppt\美編ppt\080797設計基礎原理\ppt刊設\圖\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81" y="592"/>
            <a:ext cx="5149240" cy="39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188079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反覆漸層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節奏秩序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平衡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調和比例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對比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3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4652" y="344488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 descr="http://202.120.157.91/ltgc/jiaochenimages/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2" y="2237060"/>
            <a:ext cx="4277005" cy="47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律动美。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02" y="-498013"/>
            <a:ext cx="3644404" cy="54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754491" y="5157192"/>
            <a:ext cx="38500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節奏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規則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或不規則的反覆出現和排列，產生如音樂節奏之律動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感、運動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感。</a:t>
            </a:r>
          </a:p>
        </p:txBody>
      </p:sp>
      <p:sp>
        <p:nvSpPr>
          <p:cNvPr id="8" name="矩形 7"/>
          <p:cNvSpPr/>
          <p:nvPr/>
        </p:nvSpPr>
        <p:spPr>
          <a:xfrm>
            <a:off x="8188079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反覆漸層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節奏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秩序</a:t>
            </a:r>
            <a:r>
              <a:rPr lang="zh-TW" altLang="en-US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平衡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調和比例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對比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95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1254" y="0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 descr="... Golden-Spiral , IIlustrator 的螺旋線但比例上不易設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9010" y="2094082"/>
            <a:ext cx="2670223" cy="1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172565" y="-155772"/>
            <a:ext cx="5069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與部分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，部分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與全體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在大小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、長度或面積上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有一定的比例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「黃金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矩形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寬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=1:1.618 </a:t>
            </a:r>
          </a:p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黃金角度」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137.5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222.5 =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1:1.618</a:t>
            </a:r>
            <a:endParaRPr lang="zh-TW" altLang="en-US" sz="2000" dirty="0">
              <a:solidFill>
                <a:srgbClr val="FF0000"/>
              </a:solidFill>
            </a:endParaRPr>
          </a:p>
          <a:p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 descr="http://4.bp.blogspot.com/-ZATtSB18_f4/TbZjIY--4uI/AAAAAAAAAFQ/qcfFEmGg49c/s1600/499779a7e93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85" y="1655402"/>
            <a:ext cx="3841541" cy="24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shejipi.com/wp-content/uploads/2012/12/sh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4050" y="2029329"/>
            <a:ext cx="2637060" cy="18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mbiz.qpic.cn/mmbiz/Tjnia6K0WAwzba8EO9B3iaHSzrknZiaiaXgbG9Uz3ibhF0RdcmHLrkjMZM0ia5FK6wI1lMl3hcLqYr0MDAysuISLfO7Q/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8372"/>
            <a:ext cx="3657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「黃金比例 向日葵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64" y="4152074"/>
            <a:ext cx="3812465" cy="28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188079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反覆漸層節奏秩序</a:t>
            </a:r>
            <a:r>
              <a:rPr lang="zh-TW" altLang="en-US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平衡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調和比例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對比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4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4652" y="344488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2" descr="http://hktaitung.org/wp/siu/wp-content/uploads/2010/06/ap_20091006022319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5678650" cy="5075609"/>
          </a:xfrm>
          <a:prstGeom prst="rect">
            <a:avLst/>
          </a:prstGeom>
          <a:noFill/>
        </p:spPr>
      </p:pic>
      <p:pic>
        <p:nvPicPr>
          <p:cNvPr id="6" name="Picture 9" descr="D:\work\多媒體\ppt\美編ppt\080797設計基礎原理\ppt刊設\圖\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114" y="3501008"/>
            <a:ext cx="5169640" cy="374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383670" y="4941168"/>
            <a:ext cx="41110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調和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雖不同，但要素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相近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如相似的色彩、造型，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達到調和的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感覺。</a:t>
            </a:r>
          </a:p>
          <a:p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88079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反覆漸層節奏秩序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平衡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調和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比例對比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4652" y="344488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4" descr="GRD07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05" y="980728"/>
            <a:ext cx="50006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396552" y="4077072"/>
            <a:ext cx="3678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統一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在相異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元素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8079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反覆漸層節奏秩序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平衡調和比例對比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9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0" y="8312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800" b="1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http://oracoolblog.files.wordpress.com/2012/06/sandy-skoglund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99" y="1160591"/>
            <a:ext cx="6801811" cy="53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http://pic.pimg.tw/cindy6711/1997a215c28d1596df52c96ff264ce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0639"/>
            <a:ext cx="8701154" cy="57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手繪多邊形 4"/>
          <p:cNvSpPr/>
          <p:nvPr/>
        </p:nvSpPr>
        <p:spPr>
          <a:xfrm>
            <a:off x="0" y="8312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800" b="1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:\vica\維佳\影像\藝術\Artists\魏斯\christinas_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9728"/>
            <a:ext cx="82391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004048" y="-23276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小小藝術鑑賞家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50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99592" y="2420888"/>
            <a:ext cx="6408712" cy="367240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鑑賞家，</a:t>
            </a:r>
            <a:endParaRPr lang="en-US" altLang="zh-TW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接著有更特別的任務，</a:t>
            </a:r>
            <a:endParaRPr lang="en-US" altLang="zh-TW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後會有期</a:t>
            </a:r>
            <a:r>
              <a:rPr lang="en-US" altLang="zh-TW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2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:\vica\南勢國小\維佳老師\藝術與人文\雕塑\垃圾變藝術\cc7e7670-b583-11e3-9dfd-4548ee3aa48a_T48978856_5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95"/>
            <a:ext cx="4005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5"/>
          <p:cNvSpPr txBox="1">
            <a:spLocks/>
          </p:cNvSpPr>
          <p:nvPr/>
        </p:nvSpPr>
        <p:spPr>
          <a:xfrm>
            <a:off x="4615315" y="2146286"/>
            <a:ext cx="3053029" cy="191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76" indent="-457200">
              <a:spcBef>
                <a:spcPts val="600"/>
              </a:spcBef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你看到什麼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493776" indent="-457200">
              <a:spcBef>
                <a:spcPts val="600"/>
              </a:spcBef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有什麼感覺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493776" indent="-457200">
              <a:spcBef>
                <a:spcPts val="600"/>
              </a:spcBef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93776" indent="-457200">
              <a:spcBef>
                <a:spcPts val="600"/>
              </a:spcBef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93776" indent="-457200">
              <a:spcBef>
                <a:spcPts val="600"/>
              </a:spcBef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7311288" cy="2376264"/>
          </a:xfrm>
          <a:effectLst/>
        </p:spPr>
        <p:txBody>
          <a:bodyPr>
            <a:normAutofit fontScale="90000"/>
          </a:bodyPr>
          <a:lstStyle/>
          <a:p>
            <a:r>
              <a:rPr lang="zh-TW" altLang="zh-TW" sz="31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藝術</a:t>
            </a:r>
            <a:r>
              <a:rPr lang="zh-TW" altLang="zh-TW" sz="3100" cap="none" dirty="0">
                <a:solidFill>
                  <a:schemeClr val="accent2">
                    <a:lumMod val="5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鑑賞教學</a:t>
            </a:r>
            <a:r>
              <a:rPr lang="zh-TW" altLang="zh-TW" sz="31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小小</a:t>
            </a:r>
            <a:r>
              <a:rPr lang="zh-TW" altLang="en-US" sz="60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藝</a:t>
            </a:r>
            <a:r>
              <a:rPr lang="zh-TW" altLang="en-US" sz="6000" b="1" cap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術</a:t>
            </a:r>
            <a:r>
              <a:rPr lang="zh-TW" altLang="en-US" sz="6000" b="1" cap="none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拍</a:t>
            </a:r>
            <a:r>
              <a:rPr lang="zh-TW" altLang="en-US" sz="60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賣</a:t>
            </a:r>
            <a:r>
              <a:rPr lang="zh-TW" altLang="en-US" sz="60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zh-TW" sz="600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600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cap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899592" y="404664"/>
            <a:ext cx="3527720" cy="1248544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新北市藝術與人文輔導團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林口區南勢國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民小學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林維佳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17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 rot="20143092">
            <a:off x="5694209" y="4652411"/>
            <a:ext cx="2628657" cy="144655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古印體(P)" panose="02010600010101010101" pitchFamily="2" charset="-120"/>
                <a:ea typeface="華康古印體(P)" panose="02010600010101010101" pitchFamily="2" charset="-120"/>
              </a:rPr>
              <a:t>任務</a:t>
            </a:r>
            <a:r>
              <a:rPr lang="zh-TW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華康古印體(P)" panose="02010600010101010101" pitchFamily="2" charset="-120"/>
                <a:ea typeface="華康古印體(P)" panose="02010600010101010101" pitchFamily="2" charset="-120"/>
              </a:rPr>
              <a:t>收到</a:t>
            </a:r>
            <a:r>
              <a:rPr lang="en-US" altLang="zh-TW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古印體(P)" panose="02010600010101010101" pitchFamily="2" charset="-120"/>
                <a:ea typeface="華康古印體(P)" panose="02010600010101010101" pitchFamily="2" charset="-120"/>
              </a:rPr>
              <a:t>~OVER~</a:t>
            </a:r>
            <a:endParaRPr lang="zh-TW" altLang="en-US" sz="4400" b="1" dirty="0">
              <a:solidFill>
                <a:schemeClr val="accent5">
                  <a:lumMod val="40000"/>
                  <a:lumOff val="60000"/>
                </a:schemeClr>
              </a:solidFill>
              <a:latin typeface="華康古印體(P)" panose="02010600010101010101" pitchFamily="2" charset="-120"/>
              <a:ea typeface="華康古印體(P)" panose="02010600010101010101" pitchFamily="2" charset="-120"/>
            </a:endParaRPr>
          </a:p>
        </p:txBody>
      </p:sp>
      <p:sp>
        <p:nvSpPr>
          <p:cNvPr id="9" name="圓角矩形 8"/>
          <p:cNvSpPr/>
          <p:nvPr/>
        </p:nvSpPr>
        <p:spPr>
          <a:xfrm rot="20110103">
            <a:off x="5652125" y="4734734"/>
            <a:ext cx="2729504" cy="1286805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268760"/>
            <a:ext cx="8568952" cy="4680520"/>
          </a:xfrm>
        </p:spPr>
        <p:txBody>
          <a:bodyPr>
            <a:noAutofit/>
          </a:bodyPr>
          <a:lstStyle/>
          <a:p>
            <a:pPr marL="36576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我的朋友，展信愉快。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前陣子地震，希望您一切平安。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藝術拍賣會將在台北舉行，我無法出席，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請你代我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拍賣會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藝術品，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作為收藏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購買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金額是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萬，件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單價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限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請你和你的團隊合作，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鑑賞家的眼光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真正的藝術品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pPr marL="36576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盡力就好，無論結果如何，都感謝你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來自收藏家朋友的一封信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44608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82858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06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088" y="2000610"/>
            <a:ext cx="8291264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鑑賞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團隊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一張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預覽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請討論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有沒有看過這件作品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覺得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它算不算藝術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喜不喜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歡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願意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多少代價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不簡單的任務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060697"/>
              </p:ext>
            </p:extLst>
          </p:nvPr>
        </p:nvGraphicFramePr>
        <p:xfrm>
          <a:off x="25400" y="1412776"/>
          <a:ext cx="9118600" cy="49582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64117"/>
                <a:gridCol w="1222891"/>
                <a:gridCol w="1209620"/>
                <a:gridCol w="3074295"/>
                <a:gridCol w="1463882"/>
                <a:gridCol w="983795"/>
              </a:tblGrid>
              <a:tr h="51226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拍賣預覽單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688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曾</a:t>
                      </a:r>
                      <a:r>
                        <a:rPr lang="zh-TW" sz="1600" kern="100" dirty="0">
                          <a:effectLst/>
                        </a:rPr>
                        <a:t>看過這件作品</a:t>
                      </a:r>
                      <a:r>
                        <a:rPr lang="en-US" sz="1600" kern="100" dirty="0">
                          <a:effectLst/>
                        </a:rPr>
                        <a:t>V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是</a:t>
                      </a:r>
                      <a:r>
                        <a:rPr lang="zh-TW" altLang="en-US" sz="1600" kern="100" dirty="0" smtClean="0">
                          <a:effectLst/>
                        </a:rPr>
                        <a:t>不是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藝術</a:t>
                      </a:r>
                      <a:r>
                        <a:rPr lang="en-US" altLang="zh-TW" sz="1600" kern="100" dirty="0" smtClean="0">
                          <a:effectLst/>
                        </a:rPr>
                        <a:t>?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它是藝術，因為</a:t>
                      </a:r>
                      <a:r>
                        <a:rPr lang="en-US" sz="1600" kern="100" dirty="0" smtClean="0">
                          <a:effectLst/>
                        </a:rPr>
                        <a:t>…</a:t>
                      </a:r>
                      <a:r>
                        <a:rPr lang="en-US" altLang="zh-TW" sz="1600" kern="100" dirty="0" smtClean="0">
                          <a:effectLst/>
                        </a:rPr>
                        <a:t>…..</a:t>
                      </a:r>
                      <a:endParaRPr lang="en-US" sz="1600" kern="100" dirty="0" smtClean="0">
                        <a:effectLst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</a:rPr>
                        <a:t>它不是藝術，因為</a:t>
                      </a:r>
                      <a:r>
                        <a:rPr lang="en-US" altLang="zh-TW" sz="1600" kern="100" dirty="0" smtClean="0">
                          <a:effectLst/>
                        </a:rPr>
                        <a:t>….</a:t>
                      </a:r>
                      <a:endParaRPr lang="zh-TW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喜歡程度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列入購買</a:t>
                      </a:r>
                      <a:endParaRPr lang="zh-TW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378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作品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effectLst/>
                        </a:rPr>
                        <a:t>Yes</a:t>
                      </a:r>
                      <a:endParaRPr lang="zh-TW" altLang="zh-TW" sz="1800" kern="1200" dirty="0" smtClean="0">
                        <a:effectLst/>
                      </a:endParaRPr>
                    </a:p>
                    <a:p>
                      <a:r>
                        <a:rPr lang="en-US" altLang="zh-TW" sz="1800" kern="1200" dirty="0" smtClean="0">
                          <a:effectLst/>
                        </a:rPr>
                        <a:t>No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8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作品</a:t>
                      </a:r>
                      <a:r>
                        <a:rPr lang="en-US" sz="1800" kern="100" dirty="0">
                          <a:effectLst/>
                        </a:rPr>
                        <a:t>2</a:t>
                      </a:r>
                      <a:endParaRPr lang="zh-TW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</a:rPr>
                        <a:t>Yes</a:t>
                      </a:r>
                      <a:endParaRPr lang="zh-TW" altLang="zh-TW" sz="1800" kern="1200" dirty="0" smtClean="0">
                        <a:effectLst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altLang="zh-TW" sz="1800" kern="1200" dirty="0" smtClean="0">
                          <a:effectLst/>
                        </a:rPr>
                        <a:t>No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8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作品</a:t>
                      </a: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TW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</a:rPr>
                        <a:t>Yes</a:t>
                      </a:r>
                      <a:endParaRPr lang="zh-TW" altLang="zh-TW" sz="1800" kern="1200" dirty="0" smtClean="0">
                        <a:effectLst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altLang="zh-TW" sz="1800" kern="1200" dirty="0" smtClean="0">
                          <a:effectLst/>
                        </a:rPr>
                        <a:t>No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8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作品</a:t>
                      </a: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TW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</a:rPr>
                        <a:t>Yes</a:t>
                      </a:r>
                      <a:endParaRPr lang="zh-TW" altLang="zh-TW" sz="1800" kern="1200" dirty="0" smtClean="0">
                        <a:effectLst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altLang="zh-TW" sz="1800" kern="1200" dirty="0" smtClean="0">
                          <a:effectLst/>
                        </a:rPr>
                        <a:t>No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8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作品</a:t>
                      </a:r>
                      <a:r>
                        <a:rPr lang="en-US" sz="1800" kern="100" dirty="0">
                          <a:effectLst/>
                        </a:rPr>
                        <a:t>5</a:t>
                      </a:r>
                      <a:endParaRPr lang="zh-TW" sz="1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</a:rPr>
                        <a:t>Yes</a:t>
                      </a:r>
                      <a:endParaRPr lang="zh-TW" altLang="zh-TW" sz="1800" kern="1200" dirty="0" smtClean="0">
                        <a:effectLst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altLang="zh-TW" sz="1800" kern="1200" dirty="0" smtClean="0">
                          <a:effectLst/>
                        </a:rPr>
                        <a:t>No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6892627" y="2852936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7318077" y="2852936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7740352" y="2852936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AutoShape 1"/>
          <p:cNvSpPr>
            <a:spLocks noChangeArrowheads="1"/>
          </p:cNvSpPr>
          <p:nvPr/>
        </p:nvSpPr>
        <p:spPr bwMode="auto">
          <a:xfrm>
            <a:off x="6885879" y="5805264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7311329" y="5805264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7733604" y="5805264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AutoShape 1"/>
          <p:cNvSpPr>
            <a:spLocks noChangeArrowheads="1"/>
          </p:cNvSpPr>
          <p:nvPr/>
        </p:nvSpPr>
        <p:spPr bwMode="auto">
          <a:xfrm>
            <a:off x="6853990" y="5085184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7279440" y="5085184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7701715" y="5085184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1"/>
          <p:cNvSpPr>
            <a:spLocks noChangeArrowheads="1"/>
          </p:cNvSpPr>
          <p:nvPr/>
        </p:nvSpPr>
        <p:spPr bwMode="auto">
          <a:xfrm>
            <a:off x="6853990" y="4365739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7279440" y="4365739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7701715" y="4365739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1" name="AutoShape 1"/>
          <p:cNvSpPr>
            <a:spLocks noChangeArrowheads="1"/>
          </p:cNvSpPr>
          <p:nvPr/>
        </p:nvSpPr>
        <p:spPr bwMode="auto">
          <a:xfrm>
            <a:off x="6860466" y="3645977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7285916" y="3645977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7708191" y="3645977"/>
            <a:ext cx="332932" cy="37149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作品預覽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6156176" y="2852936"/>
            <a:ext cx="1692373" cy="1152128"/>
          </a:xfrm>
        </p:spPr>
        <p:txBody>
          <a:bodyPr vert="horz" lIns="45720" rIns="45720" anchor="ctr">
            <a:no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作</a:t>
            </a:r>
            <a:r>
              <a:rPr lang="zh-TW" altLang="en-US" sz="4000" b="1" dirty="0">
                <a:solidFill>
                  <a:srgbClr val="FF0000"/>
                </a:solidFill>
              </a:rPr>
              <a:t>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1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pic>
        <p:nvPicPr>
          <p:cNvPr id="6147" name="Picture 4" descr="Leonardo da Vin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4806950" cy="710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作品預覽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7278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Michelangel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850"/>
            <a:ext cx="63277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44208" y="2841086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作品預覽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166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228184" y="2820124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3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23"/>
            <a:ext cx="5443456" cy="6923623"/>
          </a:xfr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作品預覽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260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2928935" y="5733256"/>
            <a:ext cx="3286125" cy="78782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1800" dirty="0" smtClean="0">
                <a:solidFill>
                  <a:srgbClr val="FFFFFF"/>
                </a:solidFill>
              </a:rPr>
              <a:t>Jackson Pollock, </a:t>
            </a:r>
            <a:r>
              <a:rPr lang="en-US" altLang="zh-TW" sz="1800" i="1" dirty="0" smtClean="0">
                <a:solidFill>
                  <a:srgbClr val="FFFFFF"/>
                </a:solidFill>
              </a:rPr>
              <a:t>N</a:t>
            </a:r>
            <a:r>
              <a:rPr lang="en-US" altLang="zh-TW" sz="1800" dirty="0" smtClean="0">
                <a:solidFill>
                  <a:srgbClr val="FFFFFF"/>
                </a:solidFill>
              </a:rPr>
              <a:t>o.8, 1949</a:t>
            </a:r>
          </a:p>
        </p:txBody>
      </p:sp>
      <p:pic>
        <p:nvPicPr>
          <p:cNvPr id="9218" name="Picture 4" descr="Jackson Pollock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37681" y="85894"/>
            <a:ext cx="8434017" cy="6772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96336" y="2780928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作品預覽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1572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33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21" y="836712"/>
            <a:ext cx="7737811" cy="58033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740352" y="2887806"/>
            <a:ext cx="1548357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5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作品預覽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7222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shibum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268760"/>
            <a:ext cx="7884368" cy="49780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812360" y="2924944"/>
            <a:ext cx="1548357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6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作品預覽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029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5" y="0"/>
            <a:ext cx="8483715" cy="5661248"/>
          </a:xfrm>
          <a:prstGeom prst="rect">
            <a:avLst/>
          </a:prstGeom>
        </p:spPr>
      </p:pic>
      <p:pic>
        <p:nvPicPr>
          <p:cNvPr id="4" name="Picture 3" descr="H:\vica\南勢國小\維佳老師\藝術與人文\雕塑\垃圾變藝術\cb5f71e0-b583-11e3-b32a-9bf3ce053d64_T48978834_5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0" y="8139"/>
            <a:ext cx="4720519" cy="43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-68681" y="4509120"/>
            <a:ext cx="6330815" cy="3857570"/>
          </a:xfrm>
        </p:spPr>
        <p:txBody>
          <a:bodyPr vert="horz" lIns="91440" tIns="45720" rIns="91440" bIns="45720" rtlCol="0">
            <a:noAutofit/>
          </a:bodyPr>
          <a:lstStyle/>
          <a:p>
            <a:pPr marL="36576" indent="0" algn="r">
              <a:spcBef>
                <a:spcPts val="600"/>
              </a:spcBef>
              <a:buNone/>
            </a:pPr>
            <a:r>
              <a:rPr lang="zh-TW" altLang="en-US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什麼特別之處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 algn="r">
              <a:spcBef>
                <a:spcPts val="60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做這樣的作品會遇到什麼困難</a:t>
            </a:r>
            <a:r>
              <a:rPr lang="en-US" altLang="zh-TW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 algn="r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想告訴我們什麼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 algn="r">
              <a:spcBef>
                <a:spcPts val="600"/>
              </a:spcBef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 algn="r">
              <a:spcBef>
                <a:spcPts val="600"/>
              </a:spcBef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 algn="r">
              <a:spcBef>
                <a:spcPts val="600"/>
              </a:spcBef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51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20688"/>
            <a:ext cx="6347713" cy="1320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競標規則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十萬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為起標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底價。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每次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加價以萬元為單位。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出價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後，主持人複誦三次無人加價，以此得標。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00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6347713" cy="1368152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Are You Ready?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6156176" y="2852936"/>
            <a:ext cx="1692373" cy="1152128"/>
          </a:xfrm>
        </p:spPr>
        <p:txBody>
          <a:bodyPr vert="horz" lIns="45720" rIns="45720" anchor="ctr">
            <a:no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作</a:t>
            </a:r>
            <a:r>
              <a:rPr lang="zh-TW" altLang="en-US" sz="4000" b="1" dirty="0">
                <a:solidFill>
                  <a:srgbClr val="FF0000"/>
                </a:solidFill>
              </a:rPr>
              <a:t>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1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pic>
        <p:nvPicPr>
          <p:cNvPr id="6147" name="Picture 4" descr="Leonardo da Vin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4806950" cy="710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631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Michelangel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850"/>
            <a:ext cx="63277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44208" y="2841086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868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228184" y="2820124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3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23"/>
            <a:ext cx="5443456" cy="6923623"/>
          </a:xfr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7503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2928935" y="5733256"/>
            <a:ext cx="3286125" cy="78782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1800" dirty="0" smtClean="0">
                <a:solidFill>
                  <a:srgbClr val="FFFFFF"/>
                </a:solidFill>
              </a:rPr>
              <a:t>Jackson Pollock, </a:t>
            </a:r>
            <a:r>
              <a:rPr lang="en-US" altLang="zh-TW" sz="1800" i="1" dirty="0" smtClean="0">
                <a:solidFill>
                  <a:srgbClr val="FFFFFF"/>
                </a:solidFill>
              </a:rPr>
              <a:t>N</a:t>
            </a:r>
            <a:r>
              <a:rPr lang="en-US" altLang="zh-TW" sz="1800" dirty="0" smtClean="0">
                <a:solidFill>
                  <a:srgbClr val="FFFFFF"/>
                </a:solidFill>
              </a:rPr>
              <a:t>o.8, 1949</a:t>
            </a:r>
          </a:p>
        </p:txBody>
      </p:sp>
      <p:pic>
        <p:nvPicPr>
          <p:cNvPr id="9218" name="Picture 4" descr="Jackson Pollock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37681" y="85894"/>
            <a:ext cx="8434017" cy="6772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96336" y="2780928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4321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33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1" y="599840"/>
            <a:ext cx="7737811" cy="58033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740352" y="2887806"/>
            <a:ext cx="1548357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5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551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shibum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008" y="1268760"/>
            <a:ext cx="7884368" cy="49780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812360" y="2924944"/>
            <a:ext cx="1548357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6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07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147248" cy="468052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這些作品，到底是不是藝術品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有什麼價值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為了考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驗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各位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鑑賞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家的實力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大家來看一件作品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44008" y="116632"/>
            <a:ext cx="432048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研究與討論</a:t>
            </a:r>
            <a:endParaRPr lang="en-US" altLang="zh-TW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七嘴八舌說藝術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18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2484438" y="6021288"/>
            <a:ext cx="4465637" cy="836712"/>
          </a:xfrm>
        </p:spPr>
        <p:txBody>
          <a:bodyPr/>
          <a:lstStyle/>
          <a:p>
            <a:pPr eaLnBrk="1" hangingPunct="1"/>
            <a:r>
              <a:rPr lang="en-US" altLang="zh-TW" sz="1800" dirty="0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Sandy </a:t>
            </a:r>
            <a:r>
              <a:rPr lang="en-US" altLang="zh-TW" sz="1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Skoglund</a:t>
            </a:r>
            <a:r>
              <a:rPr lang="en-US" altLang="zh-TW" sz="1800" dirty="0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, </a:t>
            </a:r>
            <a:r>
              <a:rPr lang="en-US" altLang="zh-TW" sz="1800" i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Radioactive Cats</a:t>
            </a:r>
            <a:r>
              <a:rPr lang="en-US" altLang="zh-TW" sz="1800" dirty="0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, 1980</a:t>
            </a:r>
          </a:p>
        </p:txBody>
      </p:sp>
      <p:pic>
        <p:nvPicPr>
          <p:cNvPr id="10242" name="Picture 4" descr="IMG_33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21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/>
          <p:nvPr/>
        </p:nvSpPr>
        <p:spPr>
          <a:xfrm>
            <a:off x="3995938" y="2924941"/>
            <a:ext cx="1279687" cy="1387450"/>
          </a:xfrm>
          <a:custGeom>
            <a:avLst/>
            <a:gdLst>
              <a:gd name="connsiteX0" fmla="*/ 0 w 1279687"/>
              <a:gd name="connsiteY0" fmla="*/ 693725 h 1387450"/>
              <a:gd name="connsiteX1" fmla="*/ 639844 w 1279687"/>
              <a:gd name="connsiteY1" fmla="*/ 0 h 1387450"/>
              <a:gd name="connsiteX2" fmla="*/ 1279688 w 1279687"/>
              <a:gd name="connsiteY2" fmla="*/ 693725 h 1387450"/>
              <a:gd name="connsiteX3" fmla="*/ 639844 w 1279687"/>
              <a:gd name="connsiteY3" fmla="*/ 1387450 h 1387450"/>
              <a:gd name="connsiteX4" fmla="*/ 0 w 1279687"/>
              <a:gd name="connsiteY4" fmla="*/ 693725 h 13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687" h="1387450">
                <a:moveTo>
                  <a:pt x="0" y="693725"/>
                </a:moveTo>
                <a:cubicBezTo>
                  <a:pt x="0" y="310591"/>
                  <a:pt x="286468" y="0"/>
                  <a:pt x="639844" y="0"/>
                </a:cubicBezTo>
                <a:cubicBezTo>
                  <a:pt x="993220" y="0"/>
                  <a:pt x="1279688" y="310591"/>
                  <a:pt x="1279688" y="693725"/>
                </a:cubicBezTo>
                <a:cubicBezTo>
                  <a:pt x="1279688" y="1076859"/>
                  <a:pt x="993220" y="1387450"/>
                  <a:pt x="639844" y="1387450"/>
                </a:cubicBezTo>
                <a:cubicBezTo>
                  <a:pt x="286468" y="1387450"/>
                  <a:pt x="0" y="1076859"/>
                  <a:pt x="0" y="69372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5346" tIns="231127" rIns="215346" bIns="231127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00" b="1" kern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作</a:t>
            </a:r>
            <a:endParaRPr lang="en-US" altLang="zh-TW" sz="44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00" b="1" kern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品</a:t>
            </a:r>
            <a:endParaRPr lang="zh-TW" altLang="en-US" sz="4400" b="1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 rot="16200000">
            <a:off x="4279851" y="2549280"/>
            <a:ext cx="711862" cy="39459"/>
          </a:xfrm>
          <a:custGeom>
            <a:avLst/>
            <a:gdLst>
              <a:gd name="connsiteX0" fmla="*/ 0 w 711862"/>
              <a:gd name="connsiteY0" fmla="*/ 19729 h 39459"/>
              <a:gd name="connsiteX1" fmla="*/ 711862 w 711862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1862" h="39459">
                <a:moveTo>
                  <a:pt x="0" y="19729"/>
                </a:moveTo>
                <a:lnTo>
                  <a:pt x="711862" y="19729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834" tIns="1933" rIns="350835" bIns="193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 kern="120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3238702" y="112107"/>
            <a:ext cx="2794160" cy="2100972"/>
          </a:xfrm>
          <a:custGeom>
            <a:avLst/>
            <a:gdLst>
              <a:gd name="connsiteX0" fmla="*/ 0 w 2794160"/>
              <a:gd name="connsiteY0" fmla="*/ 1050486 h 2100972"/>
              <a:gd name="connsiteX1" fmla="*/ 1397080 w 2794160"/>
              <a:gd name="connsiteY1" fmla="*/ 0 h 2100972"/>
              <a:gd name="connsiteX2" fmla="*/ 2794160 w 2794160"/>
              <a:gd name="connsiteY2" fmla="*/ 1050486 h 2100972"/>
              <a:gd name="connsiteX3" fmla="*/ 1397080 w 2794160"/>
              <a:gd name="connsiteY3" fmla="*/ 2100972 h 2100972"/>
              <a:gd name="connsiteX4" fmla="*/ 0 w 2794160"/>
              <a:gd name="connsiteY4" fmla="*/ 1050486 h 210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160" h="2100972">
                <a:moveTo>
                  <a:pt x="0" y="1050486"/>
                </a:moveTo>
                <a:cubicBezTo>
                  <a:pt x="0" y="470319"/>
                  <a:pt x="625494" y="0"/>
                  <a:pt x="1397080" y="0"/>
                </a:cubicBezTo>
                <a:cubicBezTo>
                  <a:pt x="2168666" y="0"/>
                  <a:pt x="2794160" y="470319"/>
                  <a:pt x="2794160" y="1050486"/>
                </a:cubicBezTo>
                <a:cubicBezTo>
                  <a:pt x="2794160" y="1630653"/>
                  <a:pt x="2168666" y="2100972"/>
                  <a:pt x="1397080" y="2100972"/>
                </a:cubicBezTo>
                <a:cubicBezTo>
                  <a:pt x="625494" y="2100972"/>
                  <a:pt x="0" y="1630653"/>
                  <a:pt x="0" y="1050486"/>
                </a:cubicBez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32055" tIns="330540" rIns="432055" bIns="33054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經驗情感</a:t>
            </a:r>
            <a:endParaRPr lang="zh-TW" altLang="en-US" sz="3600" b="1" kern="1200" dirty="0">
              <a:solidFill>
                <a:schemeClr val="bg1">
                  <a:lumMod val="6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 rot="20520000">
            <a:off x="5237001" y="3325956"/>
            <a:ext cx="477853" cy="39459"/>
          </a:xfrm>
          <a:custGeom>
            <a:avLst/>
            <a:gdLst>
              <a:gd name="connsiteX0" fmla="*/ 0 w 477853"/>
              <a:gd name="connsiteY0" fmla="*/ 19729 h 39459"/>
              <a:gd name="connsiteX1" fmla="*/ 477853 w 477853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7853" h="39459">
                <a:moveTo>
                  <a:pt x="0" y="19729"/>
                </a:moveTo>
                <a:lnTo>
                  <a:pt x="477853" y="19729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679" tIns="7783" rIns="239681" bIns="778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 kern="120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5612084" y="1714331"/>
            <a:ext cx="3136380" cy="2290732"/>
          </a:xfrm>
          <a:custGeom>
            <a:avLst/>
            <a:gdLst>
              <a:gd name="connsiteX0" fmla="*/ 0 w 2719124"/>
              <a:gd name="connsiteY0" fmla="*/ 1145366 h 2290732"/>
              <a:gd name="connsiteX1" fmla="*/ 1359562 w 2719124"/>
              <a:gd name="connsiteY1" fmla="*/ 0 h 2290732"/>
              <a:gd name="connsiteX2" fmla="*/ 2719124 w 2719124"/>
              <a:gd name="connsiteY2" fmla="*/ 1145366 h 2290732"/>
              <a:gd name="connsiteX3" fmla="*/ 1359562 w 2719124"/>
              <a:gd name="connsiteY3" fmla="*/ 2290732 h 2290732"/>
              <a:gd name="connsiteX4" fmla="*/ 0 w 2719124"/>
              <a:gd name="connsiteY4" fmla="*/ 1145366 h 22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9124" h="2290732">
                <a:moveTo>
                  <a:pt x="0" y="1145366"/>
                </a:moveTo>
                <a:cubicBezTo>
                  <a:pt x="0" y="512798"/>
                  <a:pt x="608697" y="0"/>
                  <a:pt x="1359562" y="0"/>
                </a:cubicBezTo>
                <a:cubicBezTo>
                  <a:pt x="2110427" y="0"/>
                  <a:pt x="2719124" y="512798"/>
                  <a:pt x="2719124" y="1145366"/>
                </a:cubicBezTo>
                <a:cubicBezTo>
                  <a:pt x="2719124" y="1777934"/>
                  <a:pt x="2110427" y="2290732"/>
                  <a:pt x="1359562" y="2290732"/>
                </a:cubicBezTo>
                <a:cubicBezTo>
                  <a:pt x="608697" y="2290732"/>
                  <a:pt x="0" y="1777934"/>
                  <a:pt x="0" y="1145366"/>
                </a:cubicBez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21066" tIns="358330" rIns="421066" bIns="358330" numCol="1" spcCol="1270" anchor="ctr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作者</a:t>
            </a:r>
            <a:r>
              <a:rPr lang="zh-TW" altLang="en-US" sz="2800" b="1" kern="12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b="1" kern="12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背景</a:t>
            </a:r>
            <a:endParaRPr lang="zh-TW" altLang="en-US" sz="3600" b="1" kern="1200" dirty="0">
              <a:solidFill>
                <a:schemeClr val="bg1">
                  <a:lumMod val="6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 rot="2880101">
            <a:off x="4984053" y="4316981"/>
            <a:ext cx="596442" cy="39459"/>
          </a:xfrm>
          <a:custGeom>
            <a:avLst/>
            <a:gdLst>
              <a:gd name="connsiteX0" fmla="*/ 0 w 596442"/>
              <a:gd name="connsiteY0" fmla="*/ 19729 h 39459"/>
              <a:gd name="connsiteX1" fmla="*/ 596442 w 596442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6442" h="39459">
                <a:moveTo>
                  <a:pt x="0" y="19729"/>
                </a:moveTo>
                <a:lnTo>
                  <a:pt x="596442" y="19729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011" tIns="4817" rIns="296008" bIns="48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 kern="120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5004038" y="4290354"/>
            <a:ext cx="2606551" cy="2369691"/>
          </a:xfrm>
          <a:custGeom>
            <a:avLst/>
            <a:gdLst>
              <a:gd name="connsiteX0" fmla="*/ 0 w 2606551"/>
              <a:gd name="connsiteY0" fmla="*/ 1184846 h 2369691"/>
              <a:gd name="connsiteX1" fmla="*/ 1303276 w 2606551"/>
              <a:gd name="connsiteY1" fmla="*/ 0 h 2369691"/>
              <a:gd name="connsiteX2" fmla="*/ 2606552 w 2606551"/>
              <a:gd name="connsiteY2" fmla="*/ 1184846 h 2369691"/>
              <a:gd name="connsiteX3" fmla="*/ 1303276 w 2606551"/>
              <a:gd name="connsiteY3" fmla="*/ 2369692 h 2369691"/>
              <a:gd name="connsiteX4" fmla="*/ 0 w 2606551"/>
              <a:gd name="connsiteY4" fmla="*/ 1184846 h 236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551" h="2369691">
                <a:moveTo>
                  <a:pt x="0" y="1184846"/>
                </a:moveTo>
                <a:cubicBezTo>
                  <a:pt x="0" y="530474"/>
                  <a:pt x="583497" y="0"/>
                  <a:pt x="1303276" y="0"/>
                </a:cubicBezTo>
                <a:cubicBezTo>
                  <a:pt x="2023055" y="0"/>
                  <a:pt x="2606552" y="530474"/>
                  <a:pt x="2606552" y="1184846"/>
                </a:cubicBezTo>
                <a:cubicBezTo>
                  <a:pt x="2606552" y="1839218"/>
                  <a:pt x="2023055" y="2369692"/>
                  <a:pt x="1303276" y="2369692"/>
                </a:cubicBezTo>
                <a:cubicBezTo>
                  <a:pt x="583497" y="2369692"/>
                  <a:pt x="0" y="1839218"/>
                  <a:pt x="0" y="1184846"/>
                </a:cubicBez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04581" tIns="369893" rIns="404581" bIns="36989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材料</a:t>
            </a:r>
            <a:endParaRPr lang="zh-TW" altLang="en-US" sz="3600" b="1" kern="1200" dirty="0">
              <a:solidFill>
                <a:schemeClr val="bg1">
                  <a:lumMod val="6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 rot="18701021">
            <a:off x="3690796" y="4322548"/>
            <a:ext cx="601282" cy="39460"/>
          </a:xfrm>
          <a:custGeom>
            <a:avLst/>
            <a:gdLst>
              <a:gd name="connsiteX0" fmla="*/ 0 w 601281"/>
              <a:gd name="connsiteY0" fmla="*/ 19729 h 39459"/>
              <a:gd name="connsiteX1" fmla="*/ 601281 w 601281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281" h="39459">
                <a:moveTo>
                  <a:pt x="601281" y="19730"/>
                </a:moveTo>
                <a:lnTo>
                  <a:pt x="0" y="1973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308" tIns="4698" rIns="298308" bIns="469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 kern="120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1619665" y="4332915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400" b="1" kern="1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 rot="1080000">
            <a:off x="3691763" y="3347346"/>
            <a:ext cx="339413" cy="39460"/>
          </a:xfrm>
          <a:custGeom>
            <a:avLst/>
            <a:gdLst>
              <a:gd name="connsiteX0" fmla="*/ 0 w 339412"/>
              <a:gd name="connsiteY0" fmla="*/ 19729 h 39459"/>
              <a:gd name="connsiteX1" fmla="*/ 339412 w 339412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9412" h="39459">
                <a:moveTo>
                  <a:pt x="339412" y="19730"/>
                </a:moveTo>
                <a:lnTo>
                  <a:pt x="0" y="1973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921" tIns="11244" rIns="173921" bIns="1124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 kern="120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646693" y="1697901"/>
            <a:ext cx="3047279" cy="2307161"/>
          </a:xfrm>
          <a:custGeom>
            <a:avLst/>
            <a:gdLst>
              <a:gd name="connsiteX0" fmla="*/ 0 w 3047279"/>
              <a:gd name="connsiteY0" fmla="*/ 1153581 h 2307161"/>
              <a:gd name="connsiteX1" fmla="*/ 1523640 w 3047279"/>
              <a:gd name="connsiteY1" fmla="*/ 0 h 2307161"/>
              <a:gd name="connsiteX2" fmla="*/ 3047280 w 3047279"/>
              <a:gd name="connsiteY2" fmla="*/ 1153581 h 2307161"/>
              <a:gd name="connsiteX3" fmla="*/ 1523640 w 3047279"/>
              <a:gd name="connsiteY3" fmla="*/ 2307162 h 2307161"/>
              <a:gd name="connsiteX4" fmla="*/ 0 w 3047279"/>
              <a:gd name="connsiteY4" fmla="*/ 1153581 h 230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279" h="2307161">
                <a:moveTo>
                  <a:pt x="0" y="1153581"/>
                </a:moveTo>
                <a:cubicBezTo>
                  <a:pt x="0" y="516476"/>
                  <a:pt x="682157" y="0"/>
                  <a:pt x="1523640" y="0"/>
                </a:cubicBezTo>
                <a:cubicBezTo>
                  <a:pt x="2365123" y="0"/>
                  <a:pt x="3047280" y="516476"/>
                  <a:pt x="3047280" y="1153581"/>
                </a:cubicBezTo>
                <a:cubicBezTo>
                  <a:pt x="3047280" y="1790686"/>
                  <a:pt x="2365123" y="2307162"/>
                  <a:pt x="1523640" y="2307162"/>
                </a:cubicBezTo>
                <a:cubicBezTo>
                  <a:pt x="682157" y="2307162"/>
                  <a:pt x="0" y="1790686"/>
                  <a:pt x="0" y="1153581"/>
                </a:cubicBez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69124" tIns="360736" rIns="469124" bIns="36073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主題內容</a:t>
            </a:r>
            <a:endParaRPr lang="en-US" altLang="zh-TW" sz="3600" b="1" kern="1200" dirty="0" smtClean="0">
              <a:solidFill>
                <a:schemeClr val="bg1">
                  <a:lumMod val="6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作品說什麼表達什麼</a:t>
            </a:r>
            <a:r>
              <a:rPr lang="en-US" altLang="zh-TW" sz="2400" b="1" kern="1200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861469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25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/>
          <p:nvPr/>
        </p:nvSpPr>
        <p:spPr>
          <a:xfrm>
            <a:off x="3995938" y="2924941"/>
            <a:ext cx="1279687" cy="1387450"/>
          </a:xfrm>
          <a:custGeom>
            <a:avLst/>
            <a:gdLst>
              <a:gd name="connsiteX0" fmla="*/ 0 w 1279687"/>
              <a:gd name="connsiteY0" fmla="*/ 693725 h 1387450"/>
              <a:gd name="connsiteX1" fmla="*/ 639844 w 1279687"/>
              <a:gd name="connsiteY1" fmla="*/ 0 h 1387450"/>
              <a:gd name="connsiteX2" fmla="*/ 1279688 w 1279687"/>
              <a:gd name="connsiteY2" fmla="*/ 693725 h 1387450"/>
              <a:gd name="connsiteX3" fmla="*/ 639844 w 1279687"/>
              <a:gd name="connsiteY3" fmla="*/ 1387450 h 1387450"/>
              <a:gd name="connsiteX4" fmla="*/ 0 w 1279687"/>
              <a:gd name="connsiteY4" fmla="*/ 693725 h 13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687" h="1387450">
                <a:moveTo>
                  <a:pt x="0" y="693725"/>
                </a:moveTo>
                <a:cubicBezTo>
                  <a:pt x="0" y="310591"/>
                  <a:pt x="286468" y="0"/>
                  <a:pt x="639844" y="0"/>
                </a:cubicBezTo>
                <a:cubicBezTo>
                  <a:pt x="993220" y="0"/>
                  <a:pt x="1279688" y="310591"/>
                  <a:pt x="1279688" y="693725"/>
                </a:cubicBezTo>
                <a:cubicBezTo>
                  <a:pt x="1279688" y="1076859"/>
                  <a:pt x="993220" y="1387450"/>
                  <a:pt x="639844" y="1387450"/>
                </a:cubicBezTo>
                <a:cubicBezTo>
                  <a:pt x="286468" y="1387450"/>
                  <a:pt x="0" y="1076859"/>
                  <a:pt x="0" y="69372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5346" tIns="231127" rIns="215346" bIns="231127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作</a:t>
            </a:r>
            <a:endParaRPr lang="en-US" altLang="zh-TW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品</a:t>
            </a:r>
          </a:p>
        </p:txBody>
      </p:sp>
      <p:sp>
        <p:nvSpPr>
          <p:cNvPr id="7" name="手繪多邊形 6"/>
          <p:cNvSpPr/>
          <p:nvPr/>
        </p:nvSpPr>
        <p:spPr>
          <a:xfrm rot="16200000">
            <a:off x="4279851" y="2549280"/>
            <a:ext cx="711862" cy="39459"/>
          </a:xfrm>
          <a:custGeom>
            <a:avLst/>
            <a:gdLst>
              <a:gd name="connsiteX0" fmla="*/ 0 w 711862"/>
              <a:gd name="connsiteY0" fmla="*/ 19729 h 39459"/>
              <a:gd name="connsiteX1" fmla="*/ 711862 w 711862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1862" h="39459">
                <a:moveTo>
                  <a:pt x="0" y="19729"/>
                </a:moveTo>
                <a:lnTo>
                  <a:pt x="711862" y="19729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834" tIns="1933" rIns="350835" bIns="193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3258432" y="106335"/>
            <a:ext cx="2794160" cy="2100972"/>
          </a:xfrm>
          <a:custGeom>
            <a:avLst/>
            <a:gdLst>
              <a:gd name="connsiteX0" fmla="*/ 0 w 2794160"/>
              <a:gd name="connsiteY0" fmla="*/ 1050486 h 2100972"/>
              <a:gd name="connsiteX1" fmla="*/ 1397080 w 2794160"/>
              <a:gd name="connsiteY1" fmla="*/ 0 h 2100972"/>
              <a:gd name="connsiteX2" fmla="*/ 2794160 w 2794160"/>
              <a:gd name="connsiteY2" fmla="*/ 1050486 h 2100972"/>
              <a:gd name="connsiteX3" fmla="*/ 1397080 w 2794160"/>
              <a:gd name="connsiteY3" fmla="*/ 2100972 h 2100972"/>
              <a:gd name="connsiteX4" fmla="*/ 0 w 2794160"/>
              <a:gd name="connsiteY4" fmla="*/ 1050486 h 210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160" h="2100972">
                <a:moveTo>
                  <a:pt x="0" y="1050486"/>
                </a:moveTo>
                <a:cubicBezTo>
                  <a:pt x="0" y="470319"/>
                  <a:pt x="625494" y="0"/>
                  <a:pt x="1397080" y="0"/>
                </a:cubicBezTo>
                <a:cubicBezTo>
                  <a:pt x="2168666" y="0"/>
                  <a:pt x="2794160" y="470319"/>
                  <a:pt x="2794160" y="1050486"/>
                </a:cubicBezTo>
                <a:cubicBezTo>
                  <a:pt x="2794160" y="1630653"/>
                  <a:pt x="2168666" y="2100972"/>
                  <a:pt x="1397080" y="2100972"/>
                </a:cubicBezTo>
                <a:cubicBezTo>
                  <a:pt x="625494" y="2100972"/>
                  <a:pt x="0" y="1630653"/>
                  <a:pt x="0" y="1050486"/>
                </a:cubicBezTo>
                <a:close/>
              </a:path>
            </a:pathLst>
          </a:custGeom>
          <a:solidFill>
            <a:srgbClr val="CCFFFF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32055" tIns="330540" rIns="432055" bIns="33054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經驗情感</a:t>
            </a:r>
          </a:p>
        </p:txBody>
      </p:sp>
      <p:sp>
        <p:nvSpPr>
          <p:cNvPr id="9" name="手繪多邊形 8"/>
          <p:cNvSpPr/>
          <p:nvPr/>
        </p:nvSpPr>
        <p:spPr>
          <a:xfrm rot="20520000">
            <a:off x="5237001" y="3325956"/>
            <a:ext cx="477853" cy="39459"/>
          </a:xfrm>
          <a:custGeom>
            <a:avLst/>
            <a:gdLst>
              <a:gd name="connsiteX0" fmla="*/ 0 w 477853"/>
              <a:gd name="connsiteY0" fmla="*/ 19729 h 39459"/>
              <a:gd name="connsiteX1" fmla="*/ 477853 w 477853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7853" h="39459">
                <a:moveTo>
                  <a:pt x="0" y="19729"/>
                </a:moveTo>
                <a:lnTo>
                  <a:pt x="477853" y="19729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679" tIns="7783" rIns="239681" bIns="778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5612084" y="1714331"/>
            <a:ext cx="3136380" cy="2290732"/>
          </a:xfrm>
          <a:custGeom>
            <a:avLst/>
            <a:gdLst>
              <a:gd name="connsiteX0" fmla="*/ 0 w 2719124"/>
              <a:gd name="connsiteY0" fmla="*/ 1145366 h 2290732"/>
              <a:gd name="connsiteX1" fmla="*/ 1359562 w 2719124"/>
              <a:gd name="connsiteY1" fmla="*/ 0 h 2290732"/>
              <a:gd name="connsiteX2" fmla="*/ 2719124 w 2719124"/>
              <a:gd name="connsiteY2" fmla="*/ 1145366 h 2290732"/>
              <a:gd name="connsiteX3" fmla="*/ 1359562 w 2719124"/>
              <a:gd name="connsiteY3" fmla="*/ 2290732 h 2290732"/>
              <a:gd name="connsiteX4" fmla="*/ 0 w 2719124"/>
              <a:gd name="connsiteY4" fmla="*/ 1145366 h 22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9124" h="2290732">
                <a:moveTo>
                  <a:pt x="0" y="1145366"/>
                </a:moveTo>
                <a:cubicBezTo>
                  <a:pt x="0" y="512798"/>
                  <a:pt x="608697" y="0"/>
                  <a:pt x="1359562" y="0"/>
                </a:cubicBezTo>
                <a:cubicBezTo>
                  <a:pt x="2110427" y="0"/>
                  <a:pt x="2719124" y="512798"/>
                  <a:pt x="2719124" y="1145366"/>
                </a:cubicBezTo>
                <a:cubicBezTo>
                  <a:pt x="2719124" y="1777934"/>
                  <a:pt x="2110427" y="2290732"/>
                  <a:pt x="1359562" y="2290732"/>
                </a:cubicBezTo>
                <a:cubicBezTo>
                  <a:pt x="608697" y="2290732"/>
                  <a:pt x="0" y="1777934"/>
                  <a:pt x="0" y="1145366"/>
                </a:cubicBezTo>
                <a:close/>
              </a:path>
            </a:pathLst>
          </a:custGeom>
          <a:solidFill>
            <a:srgbClr val="CCFFCC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2483469"/>
              <a:satOff val="9953"/>
              <a:lumOff val="2157"/>
              <a:alphaOff val="0"/>
            </a:schemeClr>
          </a:fillRef>
          <a:effectRef idx="1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21066" tIns="358330" rIns="421066" bIns="358330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dirty="0">
                <a:solidFill>
                  <a:srgbClr val="4BACC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作者</a:t>
            </a:r>
            <a:r>
              <a:rPr lang="zh-TW" altLang="en-US" sz="2800" b="1" dirty="0">
                <a:solidFill>
                  <a:srgbClr val="4BACC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b="1" dirty="0">
                <a:solidFill>
                  <a:srgbClr val="4BACC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背景</a:t>
            </a:r>
          </a:p>
        </p:txBody>
      </p:sp>
      <p:sp>
        <p:nvSpPr>
          <p:cNvPr id="11" name="手繪多邊形 10"/>
          <p:cNvSpPr/>
          <p:nvPr/>
        </p:nvSpPr>
        <p:spPr>
          <a:xfrm rot="2880101">
            <a:off x="4984053" y="4316981"/>
            <a:ext cx="596442" cy="39459"/>
          </a:xfrm>
          <a:custGeom>
            <a:avLst/>
            <a:gdLst>
              <a:gd name="connsiteX0" fmla="*/ 0 w 596442"/>
              <a:gd name="connsiteY0" fmla="*/ 19729 h 39459"/>
              <a:gd name="connsiteX1" fmla="*/ 596442 w 596442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6442" h="39459">
                <a:moveTo>
                  <a:pt x="0" y="19729"/>
                </a:moveTo>
                <a:lnTo>
                  <a:pt x="596442" y="19729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011" tIns="4817" rIns="296008" bIns="4819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5004038" y="4290354"/>
            <a:ext cx="2606551" cy="2369691"/>
          </a:xfrm>
          <a:custGeom>
            <a:avLst/>
            <a:gdLst>
              <a:gd name="connsiteX0" fmla="*/ 0 w 2606551"/>
              <a:gd name="connsiteY0" fmla="*/ 1184846 h 2369691"/>
              <a:gd name="connsiteX1" fmla="*/ 1303276 w 2606551"/>
              <a:gd name="connsiteY1" fmla="*/ 0 h 2369691"/>
              <a:gd name="connsiteX2" fmla="*/ 2606552 w 2606551"/>
              <a:gd name="connsiteY2" fmla="*/ 1184846 h 2369691"/>
              <a:gd name="connsiteX3" fmla="*/ 1303276 w 2606551"/>
              <a:gd name="connsiteY3" fmla="*/ 2369692 h 2369691"/>
              <a:gd name="connsiteX4" fmla="*/ 0 w 2606551"/>
              <a:gd name="connsiteY4" fmla="*/ 1184846 h 236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551" h="2369691">
                <a:moveTo>
                  <a:pt x="0" y="1184846"/>
                </a:moveTo>
                <a:cubicBezTo>
                  <a:pt x="0" y="530474"/>
                  <a:pt x="583497" y="0"/>
                  <a:pt x="1303276" y="0"/>
                </a:cubicBezTo>
                <a:cubicBezTo>
                  <a:pt x="2023055" y="0"/>
                  <a:pt x="2606552" y="530474"/>
                  <a:pt x="2606552" y="1184846"/>
                </a:cubicBezTo>
                <a:cubicBezTo>
                  <a:pt x="2606552" y="1839218"/>
                  <a:pt x="2023055" y="2369692"/>
                  <a:pt x="1303276" y="2369692"/>
                </a:cubicBezTo>
                <a:cubicBezTo>
                  <a:pt x="583497" y="2369692"/>
                  <a:pt x="0" y="1839218"/>
                  <a:pt x="0" y="1184846"/>
                </a:cubicBezTo>
                <a:close/>
              </a:path>
            </a:pathLst>
          </a:custGeom>
          <a:solidFill>
            <a:srgbClr val="CCFF66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4581" tIns="369893" rIns="404581" bIns="369893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材料</a:t>
            </a:r>
          </a:p>
        </p:txBody>
      </p:sp>
      <p:sp>
        <p:nvSpPr>
          <p:cNvPr id="13" name="手繪多邊形 12"/>
          <p:cNvSpPr/>
          <p:nvPr/>
        </p:nvSpPr>
        <p:spPr>
          <a:xfrm rot="18701021">
            <a:off x="3690796" y="4322548"/>
            <a:ext cx="601282" cy="39460"/>
          </a:xfrm>
          <a:custGeom>
            <a:avLst/>
            <a:gdLst>
              <a:gd name="connsiteX0" fmla="*/ 0 w 601281"/>
              <a:gd name="connsiteY0" fmla="*/ 19729 h 39459"/>
              <a:gd name="connsiteX1" fmla="*/ 601281 w 601281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281" h="39459">
                <a:moveTo>
                  <a:pt x="601281" y="19730"/>
                </a:moveTo>
                <a:lnTo>
                  <a:pt x="0" y="1973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308" tIns="4698" rIns="298308" bIns="4698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1619665" y="4332915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dirty="0">
                <a:solidFill>
                  <a:srgbClr val="F7964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dirty="0">
              <a:solidFill>
                <a:srgbClr val="F79646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</a:p>
        </p:txBody>
      </p:sp>
      <p:sp>
        <p:nvSpPr>
          <p:cNvPr id="15" name="手繪多邊形 14"/>
          <p:cNvSpPr/>
          <p:nvPr/>
        </p:nvSpPr>
        <p:spPr>
          <a:xfrm rot="1080000">
            <a:off x="3691763" y="3347346"/>
            <a:ext cx="339413" cy="39460"/>
          </a:xfrm>
          <a:custGeom>
            <a:avLst/>
            <a:gdLst>
              <a:gd name="connsiteX0" fmla="*/ 0 w 339412"/>
              <a:gd name="connsiteY0" fmla="*/ 19729 h 39459"/>
              <a:gd name="connsiteX1" fmla="*/ 339412 w 339412"/>
              <a:gd name="connsiteY1" fmla="*/ 19729 h 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9412" h="39459">
                <a:moveTo>
                  <a:pt x="339412" y="19730"/>
                </a:moveTo>
                <a:lnTo>
                  <a:pt x="0" y="1973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921" tIns="11244" rIns="173921" bIns="11245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646693" y="1697901"/>
            <a:ext cx="3047279" cy="2307161"/>
          </a:xfrm>
          <a:custGeom>
            <a:avLst/>
            <a:gdLst>
              <a:gd name="connsiteX0" fmla="*/ 0 w 3047279"/>
              <a:gd name="connsiteY0" fmla="*/ 1153581 h 2307161"/>
              <a:gd name="connsiteX1" fmla="*/ 1523640 w 3047279"/>
              <a:gd name="connsiteY1" fmla="*/ 0 h 2307161"/>
              <a:gd name="connsiteX2" fmla="*/ 3047280 w 3047279"/>
              <a:gd name="connsiteY2" fmla="*/ 1153581 h 2307161"/>
              <a:gd name="connsiteX3" fmla="*/ 1523640 w 3047279"/>
              <a:gd name="connsiteY3" fmla="*/ 2307162 h 2307161"/>
              <a:gd name="connsiteX4" fmla="*/ 0 w 3047279"/>
              <a:gd name="connsiteY4" fmla="*/ 1153581 h 230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279" h="2307161">
                <a:moveTo>
                  <a:pt x="0" y="1153581"/>
                </a:moveTo>
                <a:cubicBezTo>
                  <a:pt x="0" y="516476"/>
                  <a:pt x="682157" y="0"/>
                  <a:pt x="1523640" y="0"/>
                </a:cubicBezTo>
                <a:cubicBezTo>
                  <a:pt x="2365123" y="0"/>
                  <a:pt x="3047280" y="516476"/>
                  <a:pt x="3047280" y="1153581"/>
                </a:cubicBezTo>
                <a:cubicBezTo>
                  <a:pt x="3047280" y="1790686"/>
                  <a:pt x="2365123" y="2307162"/>
                  <a:pt x="1523640" y="2307162"/>
                </a:cubicBezTo>
                <a:cubicBezTo>
                  <a:pt x="682157" y="2307162"/>
                  <a:pt x="0" y="1790686"/>
                  <a:pt x="0" y="115358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9124" tIns="360736" rIns="469124" bIns="360736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主題內容</a:t>
            </a:r>
            <a:endParaRPr lang="en-US" altLang="zh-TW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作品說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什麼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表達什麼</a:t>
            </a:r>
            <a:endParaRPr lang="en-US" altLang="zh-TW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5"/>
            <a:ext cx="8291264" cy="2304256"/>
          </a:xfrm>
        </p:spPr>
        <p:txBody>
          <a:bodyPr vert="horz" lIns="91440" tIns="45720" rIns="91440" bIns="45720" rtlCol="0">
            <a:normAutofit/>
          </a:bodyPr>
          <a:lstStyle/>
          <a:p>
            <a:pPr marL="36576" indent="0">
              <a:buNone/>
            </a:pP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˙不甘心的鑑賞家們想要雪恥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努力研究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些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作品，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有機會再度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…….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444208" y="116632"/>
            <a:ext cx="252028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zh-TW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累積戰力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6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20688"/>
            <a:ext cx="6347713" cy="1320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55776" y="116632"/>
            <a:ext cx="640871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競標規則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36576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起標價由鑑賞家自訂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每次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加價以萬元為單位。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出價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後，主持人複誦三次無人加價，以此得標。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27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6347713" cy="2664296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Am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Ready!!!!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GO~~~~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57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6156176" y="2852936"/>
            <a:ext cx="1692373" cy="1152128"/>
          </a:xfrm>
        </p:spPr>
        <p:txBody>
          <a:bodyPr vert="horz" lIns="45720" rIns="45720" anchor="ctr">
            <a:no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作</a:t>
            </a:r>
            <a:r>
              <a:rPr lang="zh-TW" altLang="en-US" sz="4000" b="1" dirty="0">
                <a:solidFill>
                  <a:srgbClr val="FF0000"/>
                </a:solidFill>
              </a:rPr>
              <a:t>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1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pic>
        <p:nvPicPr>
          <p:cNvPr id="6147" name="Picture 4" descr="Leonardo da Vin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4806950" cy="710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657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Michelangel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850"/>
            <a:ext cx="63277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44208" y="2841086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7194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228184" y="2820124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3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23"/>
            <a:ext cx="5443456" cy="6923623"/>
          </a:xfr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1693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2928935" y="5733256"/>
            <a:ext cx="3286125" cy="78782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1800" dirty="0" smtClean="0">
                <a:solidFill>
                  <a:srgbClr val="FFFFFF"/>
                </a:solidFill>
              </a:rPr>
              <a:t>Jackson Pollock, </a:t>
            </a:r>
            <a:r>
              <a:rPr lang="en-US" altLang="zh-TW" sz="1800" i="1" dirty="0" smtClean="0">
                <a:solidFill>
                  <a:srgbClr val="FFFFFF"/>
                </a:solidFill>
              </a:rPr>
              <a:t>N</a:t>
            </a:r>
            <a:r>
              <a:rPr lang="en-US" altLang="zh-TW" sz="1800" dirty="0" smtClean="0">
                <a:solidFill>
                  <a:srgbClr val="FFFFFF"/>
                </a:solidFill>
              </a:rPr>
              <a:t>o.8, 1949</a:t>
            </a:r>
          </a:p>
        </p:txBody>
      </p:sp>
      <p:pic>
        <p:nvPicPr>
          <p:cNvPr id="9218" name="Picture 4" descr="Jackson Pollock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37681" y="85894"/>
            <a:ext cx="8434017" cy="6772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96336" y="2780928"/>
            <a:ext cx="1692373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582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33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1" y="599840"/>
            <a:ext cx="7737811" cy="58033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740352" y="2887806"/>
            <a:ext cx="1548357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5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67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shibum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268760"/>
            <a:ext cx="7884368" cy="49780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812360" y="2924944"/>
            <a:ext cx="1548357" cy="115212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 smtClean="0">
                <a:solidFill>
                  <a:srgbClr val="FF0000"/>
                </a:solidFill>
              </a:rPr>
              <a:t>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6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452320" y="116632"/>
            <a:ext cx="151216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競標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816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4419" y="467907"/>
            <a:ext cx="1672301" cy="2033754"/>
          </a:xfrm>
        </p:spPr>
        <p:txBody>
          <a:bodyPr>
            <a:normAutofit/>
          </a:bodyPr>
          <a:lstStyle/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形狀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質感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294652" y="332656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Jackson Polloc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873" y="1673588"/>
            <a:ext cx="6300190" cy="50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G_33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0767" y="1484287"/>
            <a:ext cx="7471906" cy="57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3213744" y="274150"/>
            <a:ext cx="1672301" cy="140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色彩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點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線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面 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289979" y="819843"/>
            <a:ext cx="1672301" cy="8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空間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38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1"/>
            <a:ext cx="8291264" cy="2160240"/>
          </a:xfrm>
        </p:spPr>
        <p:txBody>
          <a:bodyPr vert="horz">
            <a:normAutofit/>
          </a:bodyPr>
          <a:lstStyle/>
          <a:p>
            <a:pPr marL="36576" indent="0"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˙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身為鑑賞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家，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在兩次拍賣之間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想法有沒有不同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44008" y="116632"/>
            <a:ext cx="4320480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研究與討論</a:t>
            </a:r>
            <a:endParaRPr lang="en-US" altLang="zh-TW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七嘴八舌說藝術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3068961"/>
            <a:ext cx="829126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3" charset="2"/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˙你認為藝術是什麼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>
              <a:buFont typeface="Wingdings 3" charset="2"/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23528" y="3933055"/>
            <a:ext cx="8496944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˙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對作品的了解度，會不會影響喜歡與否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6576" indent="0">
              <a:buFont typeface="Wingdings 3" charset="2"/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50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4652" y="344488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82386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反覆漸層節奏秩序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平衡調和比例對比統一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4" name="Picture 4" descr="http://www3.365shu.com/images3/wall/20061217/butterfiy_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85" y="2455887"/>
            <a:ext cx="58578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encrypted-tbn2.gstatic.com/images?q=tbn:ANd9GcT0i60T1pz7IrQH4ZhaCI9p-Vi3skx-xhFy7K3Aa1PW4FnmTiqHVh_fYX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" y="2996952"/>
            <a:ext cx="2307904" cy="30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547150" y="1514358"/>
            <a:ext cx="1090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4652" y="344488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33186" y="1476534"/>
            <a:ext cx="3980441" cy="58674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7601" y="414380"/>
            <a:ext cx="1090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9" descr="D:\work\多媒體\ppt\美編ppt\080797設計基礎原理\ppt刊設\圖\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4094" y="1937606"/>
            <a:ext cx="5616624" cy="41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082386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反覆漸層節奏秩序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平衡調和比例對比統一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35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4652" y="344488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8" descr="D:\work\多媒體\ppt\美編ppt\080797設計基礎原理\ppt刊設\圖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3" y="11705"/>
            <a:ext cx="49685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D:\work\多媒體\美編ppt\080797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5" y="3212976"/>
            <a:ext cx="4678227" cy="34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082386" y="188640"/>
            <a:ext cx="10907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反覆漸層節奏秩序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平衡調和比例對比統一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40152" y="4285661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漸層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4652" y="344488"/>
            <a:ext cx="2708108" cy="2304558"/>
          </a:xfrm>
          <a:custGeom>
            <a:avLst/>
            <a:gdLst>
              <a:gd name="connsiteX0" fmla="*/ 0 w 2708108"/>
              <a:gd name="connsiteY0" fmla="*/ 1152279 h 2304558"/>
              <a:gd name="connsiteX1" fmla="*/ 1354054 w 2708108"/>
              <a:gd name="connsiteY1" fmla="*/ 0 h 2304558"/>
              <a:gd name="connsiteX2" fmla="*/ 2708108 w 2708108"/>
              <a:gd name="connsiteY2" fmla="*/ 1152279 h 2304558"/>
              <a:gd name="connsiteX3" fmla="*/ 1354054 w 2708108"/>
              <a:gd name="connsiteY3" fmla="*/ 2304558 h 2304558"/>
              <a:gd name="connsiteX4" fmla="*/ 0 w 2708108"/>
              <a:gd name="connsiteY4" fmla="*/ 1152279 h 23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108" h="2304558">
                <a:moveTo>
                  <a:pt x="0" y="1152279"/>
                </a:moveTo>
                <a:cubicBezTo>
                  <a:pt x="0" y="515893"/>
                  <a:pt x="606231" y="0"/>
                  <a:pt x="1354054" y="0"/>
                </a:cubicBezTo>
                <a:cubicBezTo>
                  <a:pt x="2101877" y="0"/>
                  <a:pt x="2708108" y="515893"/>
                  <a:pt x="2708108" y="1152279"/>
                </a:cubicBezTo>
                <a:cubicBezTo>
                  <a:pt x="2708108" y="1788665"/>
                  <a:pt x="2101877" y="2304558"/>
                  <a:pt x="1354054" y="2304558"/>
                </a:cubicBezTo>
                <a:cubicBezTo>
                  <a:pt x="606231" y="2304558"/>
                  <a:pt x="0" y="1788665"/>
                  <a:pt x="0" y="1152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450407"/>
              <a:satOff val="29858"/>
              <a:lumOff val="6471"/>
              <a:alphaOff val="0"/>
            </a:schemeClr>
          </a:fillRef>
          <a:effectRef idx="1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9453" tIns="360355" rIns="419453" bIns="3603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表現手法</a:t>
            </a:r>
            <a:endParaRPr lang="en-US" altLang="zh-TW" sz="3600" b="1" kern="12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藝術元素</a:t>
            </a:r>
            <a:endParaRPr lang="en-US" altLang="zh-TW" sz="2400" b="1" kern="1200" dirty="0" smtClean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形式原理</a:t>
            </a:r>
            <a:endParaRPr lang="en-US" altLang="zh-TW" sz="2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b="1" kern="1200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圖像象徵</a:t>
            </a:r>
            <a:endParaRPr lang="zh-TW" altLang="en-US" sz="2400" b="1" kern="12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8" descr="3-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950943"/>
            <a:ext cx="5732967" cy="384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:\work\多媒體\美編ppt\080797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59" y="-7268"/>
            <a:ext cx="3472941" cy="447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矩形 7"/>
          <p:cNvSpPr/>
          <p:nvPr/>
        </p:nvSpPr>
        <p:spPr>
          <a:xfrm>
            <a:off x="8210726" y="182543"/>
            <a:ext cx="12421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對稱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反覆漸層節奏秩序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平衡調和比例對比統一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36097" y="4644080"/>
            <a:ext cx="3456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平衡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視覺的感受</a:t>
            </a:r>
            <a:r>
              <a:rPr lang="zh-TW" altLang="en-US" sz="2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上分量相當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6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多面向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1086</TotalTime>
  <Words>939</Words>
  <Application>Microsoft Office PowerPoint</Application>
  <PresentationFormat>如螢幕大小 (4:3)</PresentationFormat>
  <Paragraphs>250</Paragraphs>
  <Slides>50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2" baseType="lpstr">
      <vt:lpstr>Arial Unicode MS</vt:lpstr>
      <vt:lpstr>華康古印體(P)</vt:lpstr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 2</vt:lpstr>
      <vt:lpstr>Wingdings 3</vt:lpstr>
      <vt:lpstr>多面向</vt:lpstr>
      <vt:lpstr> 小小藝術鑑賞家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藝術鑑賞教學活動 小小藝術拍賣會 </vt:lpstr>
      <vt:lpstr>PowerPoint 簡報</vt:lpstr>
      <vt:lpstr>PowerPoint 簡報</vt:lpstr>
      <vt:lpstr>PowerPoint 簡報</vt:lpstr>
      <vt:lpstr>作品1</vt:lpstr>
      <vt:lpstr>PowerPoint 簡報</vt:lpstr>
      <vt:lpstr>PowerPoint 簡報</vt:lpstr>
      <vt:lpstr>Jackson Pollock, No.8, 1949</vt:lpstr>
      <vt:lpstr>PowerPoint 簡報</vt:lpstr>
      <vt:lpstr>PowerPoint 簡報</vt:lpstr>
      <vt:lpstr>PowerPoint 簡報</vt:lpstr>
      <vt:lpstr>Are You Ready?</vt:lpstr>
      <vt:lpstr>作品1</vt:lpstr>
      <vt:lpstr>PowerPoint 簡報</vt:lpstr>
      <vt:lpstr>PowerPoint 簡報</vt:lpstr>
      <vt:lpstr>Jackson Pollock, No.8, 1949</vt:lpstr>
      <vt:lpstr>PowerPoint 簡報</vt:lpstr>
      <vt:lpstr>PowerPoint 簡報</vt:lpstr>
      <vt:lpstr>PowerPoint 簡報</vt:lpstr>
      <vt:lpstr>Sandy Skoglund, Radioactive Cats, 1980</vt:lpstr>
      <vt:lpstr>PowerPoint 簡報</vt:lpstr>
      <vt:lpstr>PowerPoint 簡報</vt:lpstr>
      <vt:lpstr>PowerPoint 簡報</vt:lpstr>
      <vt:lpstr>I Am Ready!!!! GO~~~~</vt:lpstr>
      <vt:lpstr>作品1</vt:lpstr>
      <vt:lpstr>PowerPoint 簡報</vt:lpstr>
      <vt:lpstr>PowerPoint 簡報</vt:lpstr>
      <vt:lpstr>Jackson Pollock, No.8, 1949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藝術鑑賞教學活動分享</dc:title>
  <dc:creator>Vika</dc:creator>
  <cp:lastModifiedBy>user</cp:lastModifiedBy>
  <cp:revision>81</cp:revision>
  <dcterms:created xsi:type="dcterms:W3CDTF">2014-11-18T15:59:56Z</dcterms:created>
  <dcterms:modified xsi:type="dcterms:W3CDTF">2015-05-04T08:58:17Z</dcterms:modified>
</cp:coreProperties>
</file>